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Playfair Display"/>
      <p:regular r:id="rId21"/>
      <p:bold r:id="rId22"/>
      <p:italic r:id="rId23"/>
      <p:boldItalic r:id="rId24"/>
    </p:embeddedFont>
    <p:embeddedFont>
      <p:font typeface="Lato"/>
      <p:regular r:id="rId25"/>
      <p:bold r:id="rId26"/>
      <p:italic r:id="rId27"/>
      <p:boldItalic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layfairDisplay-bold.fntdata"/><Relationship Id="rId21" Type="http://schemas.openxmlformats.org/officeDocument/2006/relationships/font" Target="fonts/PlayfairDisplay-regular.fntdata"/><Relationship Id="rId24" Type="http://schemas.openxmlformats.org/officeDocument/2006/relationships/font" Target="fonts/PlayfairDisplay-boldItalic.fntdata"/><Relationship Id="rId23" Type="http://schemas.openxmlformats.org/officeDocument/2006/relationships/font" Target="fonts/PlayfairDispl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swald-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69d29661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69d29661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eea42a6d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eea42a6d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eea42a6d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eea42a6d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eea42a6d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2eea42a6d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eea42a6d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eea42a6d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2eea42a6d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2eea42a6d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eea42a6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2eea42a6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eea42a6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2eea42a6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eea42a6d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eea42a6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eea42a6d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2eea42a6d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eea42a6d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2eea42a6d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2eea42a6d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2eea42a6d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eea42a6d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eea42a6d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eea42a6d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eea42a6d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14"/>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58" name="Google Shape;58;p14"/>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rtl="0">
              <a:spcBef>
                <a:spcPts val="100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9" name="Google Shape;59;p14"/>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rtl="0">
              <a:lnSpc>
                <a:spcPct val="100000"/>
              </a:lnSpc>
              <a:spcBef>
                <a:spcPts val="1000"/>
              </a:spcBef>
              <a:spcAft>
                <a:spcPts val="0"/>
              </a:spcAft>
              <a:buClr>
                <a:schemeClr val="accent6"/>
              </a:buClr>
              <a:buSzPts val="2400"/>
              <a:buNone/>
              <a:defRPr sz="2400">
                <a:solidFill>
                  <a:schemeClr val="accent6"/>
                </a:solidFill>
              </a:defRPr>
            </a:lvl1pPr>
            <a:lvl2pPr lvl="1" rtl="0">
              <a:lnSpc>
                <a:spcPct val="100000"/>
              </a:lnSpc>
              <a:spcBef>
                <a:spcPts val="0"/>
              </a:spcBef>
              <a:spcAft>
                <a:spcPts val="0"/>
              </a:spcAft>
              <a:buClr>
                <a:schemeClr val="accent6"/>
              </a:buClr>
              <a:buSzPts val="2400"/>
              <a:buNone/>
              <a:defRPr sz="2400">
                <a:solidFill>
                  <a:schemeClr val="accent6"/>
                </a:solidFill>
              </a:defRPr>
            </a:lvl2pPr>
            <a:lvl3pPr lvl="2" rtl="0">
              <a:lnSpc>
                <a:spcPct val="100000"/>
              </a:lnSpc>
              <a:spcBef>
                <a:spcPts val="0"/>
              </a:spcBef>
              <a:spcAft>
                <a:spcPts val="0"/>
              </a:spcAft>
              <a:buClr>
                <a:schemeClr val="accent6"/>
              </a:buClr>
              <a:buSzPts val="2400"/>
              <a:buNone/>
              <a:defRPr sz="2400">
                <a:solidFill>
                  <a:schemeClr val="accent6"/>
                </a:solidFill>
              </a:defRPr>
            </a:lvl3pPr>
            <a:lvl4pPr lvl="3" rtl="0">
              <a:lnSpc>
                <a:spcPct val="100000"/>
              </a:lnSpc>
              <a:spcBef>
                <a:spcPts val="0"/>
              </a:spcBef>
              <a:spcAft>
                <a:spcPts val="0"/>
              </a:spcAft>
              <a:buClr>
                <a:schemeClr val="accent6"/>
              </a:buClr>
              <a:buSzPts val="2400"/>
              <a:buNone/>
              <a:defRPr sz="2400">
                <a:solidFill>
                  <a:schemeClr val="accent6"/>
                </a:solidFill>
              </a:defRPr>
            </a:lvl4pPr>
            <a:lvl5pPr lvl="4" rtl="0">
              <a:lnSpc>
                <a:spcPct val="100000"/>
              </a:lnSpc>
              <a:spcBef>
                <a:spcPts val="0"/>
              </a:spcBef>
              <a:spcAft>
                <a:spcPts val="0"/>
              </a:spcAft>
              <a:buClr>
                <a:schemeClr val="accent6"/>
              </a:buClr>
              <a:buSzPts val="2400"/>
              <a:buNone/>
              <a:defRPr sz="2400">
                <a:solidFill>
                  <a:schemeClr val="accent6"/>
                </a:solidFill>
              </a:defRPr>
            </a:lvl5pPr>
            <a:lvl6pPr lvl="5" rtl="0">
              <a:lnSpc>
                <a:spcPct val="100000"/>
              </a:lnSpc>
              <a:spcBef>
                <a:spcPts val="0"/>
              </a:spcBef>
              <a:spcAft>
                <a:spcPts val="0"/>
              </a:spcAft>
              <a:buClr>
                <a:schemeClr val="accent6"/>
              </a:buClr>
              <a:buSzPts val="2400"/>
              <a:buNone/>
              <a:defRPr sz="2400">
                <a:solidFill>
                  <a:schemeClr val="accent6"/>
                </a:solidFill>
              </a:defRPr>
            </a:lvl6pPr>
            <a:lvl7pPr lvl="6" rtl="0">
              <a:lnSpc>
                <a:spcPct val="100000"/>
              </a:lnSpc>
              <a:spcBef>
                <a:spcPts val="0"/>
              </a:spcBef>
              <a:spcAft>
                <a:spcPts val="0"/>
              </a:spcAft>
              <a:buClr>
                <a:schemeClr val="accent6"/>
              </a:buClr>
              <a:buSzPts val="2400"/>
              <a:buNone/>
              <a:defRPr sz="2400">
                <a:solidFill>
                  <a:schemeClr val="accent6"/>
                </a:solidFill>
              </a:defRPr>
            </a:lvl7pPr>
            <a:lvl8pPr lvl="7" rtl="0">
              <a:lnSpc>
                <a:spcPct val="100000"/>
              </a:lnSpc>
              <a:spcBef>
                <a:spcPts val="0"/>
              </a:spcBef>
              <a:spcAft>
                <a:spcPts val="0"/>
              </a:spcAft>
              <a:buClr>
                <a:schemeClr val="accent6"/>
              </a:buClr>
              <a:buSzPts val="2400"/>
              <a:buNone/>
              <a:defRPr sz="2400">
                <a:solidFill>
                  <a:schemeClr val="accent6"/>
                </a:solidFill>
              </a:defRPr>
            </a:lvl8pPr>
            <a:lvl9pPr lvl="8" rtl="0">
              <a:lnSpc>
                <a:spcPct val="100000"/>
              </a:lnSpc>
              <a:spcBef>
                <a:spcPts val="0"/>
              </a:spcBef>
              <a:spcAft>
                <a:spcPts val="0"/>
              </a:spcAft>
              <a:buClr>
                <a:schemeClr val="accent6"/>
              </a:buClr>
              <a:buSzPts val="2400"/>
              <a:buNone/>
              <a:defRPr sz="2400">
                <a:solidFill>
                  <a:schemeClr val="accent6"/>
                </a:solidFill>
              </a:defRPr>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5"/>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6"/>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16"/>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69" name="Google Shape;69;p1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0" name="Google Shape;70;p16"/>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1" name="Google Shape;7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cxnSp>
        <p:nvCxnSpPr>
          <p:cNvPr id="73" name="Google Shape;73;p17"/>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74" name="Google Shape;74;p17"/>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 name="Google Shape;75;p17"/>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7"/>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7" name="Google Shape;7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cxnSp>
        <p:nvCxnSpPr>
          <p:cNvPr id="82" name="Google Shape;82;p19"/>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83" name="Google Shape;83;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9"/>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20"/>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0"/>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90" name="Google Shape;9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sp>
        <p:nvSpPr>
          <p:cNvPr id="92" name="Google Shape;92;p21"/>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4" name="Google Shape;94;p21"/>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5" name="Google Shape;95;p21"/>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6"/>
              </a:buClr>
              <a:buSzPts val="2100"/>
              <a:buNone/>
              <a:defRPr sz="2100">
                <a:solidFill>
                  <a:schemeClr val="accent6"/>
                </a:solidFill>
              </a:defRPr>
            </a:lvl1pPr>
            <a:lvl2pPr lvl="1" rtl="0" algn="ctr">
              <a:lnSpc>
                <a:spcPct val="100000"/>
              </a:lnSpc>
              <a:spcBef>
                <a:spcPts val="0"/>
              </a:spcBef>
              <a:spcAft>
                <a:spcPts val="0"/>
              </a:spcAft>
              <a:buClr>
                <a:schemeClr val="accent6"/>
              </a:buClr>
              <a:buSzPts val="2100"/>
              <a:buNone/>
              <a:defRPr sz="2100">
                <a:solidFill>
                  <a:schemeClr val="accent6"/>
                </a:solidFill>
              </a:defRPr>
            </a:lvl2pPr>
            <a:lvl3pPr lvl="2" rtl="0" algn="ctr">
              <a:lnSpc>
                <a:spcPct val="100000"/>
              </a:lnSpc>
              <a:spcBef>
                <a:spcPts val="0"/>
              </a:spcBef>
              <a:spcAft>
                <a:spcPts val="0"/>
              </a:spcAft>
              <a:buClr>
                <a:schemeClr val="accent6"/>
              </a:buClr>
              <a:buSzPts val="2100"/>
              <a:buNone/>
              <a:defRPr sz="2100">
                <a:solidFill>
                  <a:schemeClr val="accent6"/>
                </a:solidFill>
              </a:defRPr>
            </a:lvl3pPr>
            <a:lvl4pPr lvl="3" rtl="0" algn="ctr">
              <a:lnSpc>
                <a:spcPct val="100000"/>
              </a:lnSpc>
              <a:spcBef>
                <a:spcPts val="0"/>
              </a:spcBef>
              <a:spcAft>
                <a:spcPts val="0"/>
              </a:spcAft>
              <a:buClr>
                <a:schemeClr val="accent6"/>
              </a:buClr>
              <a:buSzPts val="2100"/>
              <a:buNone/>
              <a:defRPr sz="2100">
                <a:solidFill>
                  <a:schemeClr val="accent6"/>
                </a:solidFill>
              </a:defRPr>
            </a:lvl4pPr>
            <a:lvl5pPr lvl="4" rtl="0" algn="ctr">
              <a:lnSpc>
                <a:spcPct val="100000"/>
              </a:lnSpc>
              <a:spcBef>
                <a:spcPts val="0"/>
              </a:spcBef>
              <a:spcAft>
                <a:spcPts val="0"/>
              </a:spcAft>
              <a:buClr>
                <a:schemeClr val="accent6"/>
              </a:buClr>
              <a:buSzPts val="2100"/>
              <a:buNone/>
              <a:defRPr sz="2100">
                <a:solidFill>
                  <a:schemeClr val="accent6"/>
                </a:solidFill>
              </a:defRPr>
            </a:lvl5pPr>
            <a:lvl6pPr lvl="5" rtl="0" algn="ctr">
              <a:lnSpc>
                <a:spcPct val="100000"/>
              </a:lnSpc>
              <a:spcBef>
                <a:spcPts val="0"/>
              </a:spcBef>
              <a:spcAft>
                <a:spcPts val="0"/>
              </a:spcAft>
              <a:buClr>
                <a:schemeClr val="accent6"/>
              </a:buClr>
              <a:buSzPts val="2100"/>
              <a:buNone/>
              <a:defRPr sz="2100">
                <a:solidFill>
                  <a:schemeClr val="accent6"/>
                </a:solidFill>
              </a:defRPr>
            </a:lvl6pPr>
            <a:lvl7pPr lvl="6" rtl="0" algn="ctr">
              <a:lnSpc>
                <a:spcPct val="100000"/>
              </a:lnSpc>
              <a:spcBef>
                <a:spcPts val="0"/>
              </a:spcBef>
              <a:spcAft>
                <a:spcPts val="0"/>
              </a:spcAft>
              <a:buClr>
                <a:schemeClr val="accent6"/>
              </a:buClr>
              <a:buSzPts val="2100"/>
              <a:buNone/>
              <a:defRPr sz="2100">
                <a:solidFill>
                  <a:schemeClr val="accent6"/>
                </a:solidFill>
              </a:defRPr>
            </a:lvl7pPr>
            <a:lvl8pPr lvl="7" rtl="0" algn="ctr">
              <a:lnSpc>
                <a:spcPct val="100000"/>
              </a:lnSpc>
              <a:spcBef>
                <a:spcPts val="0"/>
              </a:spcBef>
              <a:spcAft>
                <a:spcPts val="0"/>
              </a:spcAft>
              <a:buClr>
                <a:schemeClr val="accent6"/>
              </a:buClr>
              <a:buSzPts val="2100"/>
              <a:buNone/>
              <a:defRPr sz="2100">
                <a:solidFill>
                  <a:schemeClr val="accent6"/>
                </a:solidFill>
              </a:defRPr>
            </a:lvl8pPr>
            <a:lvl9pPr lvl="8" rtl="0"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96" name="Google Shape;96;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0"/>
              </a:spcBef>
              <a:spcAft>
                <a:spcPts val="0"/>
              </a:spcAft>
              <a:buClr>
                <a:schemeClr val="accent1"/>
              </a:buClr>
              <a:buSzPts val="1400"/>
              <a:buChar char="○"/>
              <a:defRPr>
                <a:solidFill>
                  <a:schemeClr val="accent1"/>
                </a:solidFill>
              </a:defRPr>
            </a:lvl2pPr>
            <a:lvl3pPr indent="-317500" lvl="2" marL="1371600" rtl="0">
              <a:spcBef>
                <a:spcPts val="0"/>
              </a:spcBef>
              <a:spcAft>
                <a:spcPts val="0"/>
              </a:spcAft>
              <a:buClr>
                <a:schemeClr val="accent1"/>
              </a:buClr>
              <a:buSzPts val="1400"/>
              <a:buChar char="■"/>
              <a:defRPr>
                <a:solidFill>
                  <a:schemeClr val="accent1"/>
                </a:solidFill>
              </a:defRPr>
            </a:lvl3pPr>
            <a:lvl4pPr indent="-317500" lvl="3" marL="1828800" rtl="0">
              <a:spcBef>
                <a:spcPts val="0"/>
              </a:spcBef>
              <a:spcAft>
                <a:spcPts val="0"/>
              </a:spcAft>
              <a:buClr>
                <a:schemeClr val="accent1"/>
              </a:buClr>
              <a:buSzPts val="1400"/>
              <a:buChar char="●"/>
              <a:defRPr>
                <a:solidFill>
                  <a:schemeClr val="accent1"/>
                </a:solidFill>
              </a:defRPr>
            </a:lvl4pPr>
            <a:lvl5pPr indent="-317500" lvl="4" marL="2286000" rtl="0">
              <a:spcBef>
                <a:spcPts val="0"/>
              </a:spcBef>
              <a:spcAft>
                <a:spcPts val="0"/>
              </a:spcAft>
              <a:buClr>
                <a:schemeClr val="accent1"/>
              </a:buClr>
              <a:buSzPts val="1400"/>
              <a:buChar char="○"/>
              <a:defRPr>
                <a:solidFill>
                  <a:schemeClr val="accent1"/>
                </a:solidFill>
              </a:defRPr>
            </a:lvl5pPr>
            <a:lvl6pPr indent="-317500" lvl="5" marL="2743200" rtl="0">
              <a:spcBef>
                <a:spcPts val="0"/>
              </a:spcBef>
              <a:spcAft>
                <a:spcPts val="0"/>
              </a:spcAft>
              <a:buClr>
                <a:schemeClr val="accent1"/>
              </a:buClr>
              <a:buSzPts val="1400"/>
              <a:buChar char="■"/>
              <a:defRPr>
                <a:solidFill>
                  <a:schemeClr val="accent1"/>
                </a:solidFill>
              </a:defRPr>
            </a:lvl6pPr>
            <a:lvl7pPr indent="-317500" lvl="6" marL="3200400" rtl="0">
              <a:spcBef>
                <a:spcPts val="0"/>
              </a:spcBef>
              <a:spcAft>
                <a:spcPts val="0"/>
              </a:spcAft>
              <a:buClr>
                <a:schemeClr val="accent1"/>
              </a:buClr>
              <a:buSzPts val="1400"/>
              <a:buChar char="●"/>
              <a:defRPr>
                <a:solidFill>
                  <a:schemeClr val="accent1"/>
                </a:solidFill>
              </a:defRPr>
            </a:lvl7pPr>
            <a:lvl8pPr indent="-317500" lvl="7" marL="3657600" rtl="0">
              <a:spcBef>
                <a:spcPts val="0"/>
              </a:spcBef>
              <a:spcAft>
                <a:spcPts val="0"/>
              </a:spcAft>
              <a:buClr>
                <a:schemeClr val="accent1"/>
              </a:buClr>
              <a:buSzPts val="1400"/>
              <a:buChar char="○"/>
              <a:defRPr>
                <a:solidFill>
                  <a:schemeClr val="accent1"/>
                </a:solidFill>
              </a:defRPr>
            </a:lvl8pPr>
            <a:lvl9pPr indent="-317500" lvl="8" marL="4114800" rtl="0">
              <a:spcBef>
                <a:spcPts val="0"/>
              </a:spcBef>
              <a:spcAft>
                <a:spcPts val="0"/>
              </a:spcAft>
              <a:buClr>
                <a:schemeClr val="accent1"/>
              </a:buClr>
              <a:buSzPts val="1400"/>
              <a:buChar char="■"/>
              <a:defRPr>
                <a:solidFill>
                  <a:schemeClr val="accent1"/>
                </a:solidFill>
              </a:defRPr>
            </a:lvl9pPr>
          </a:lstStyle>
          <a:p/>
        </p:txBody>
      </p:sp>
      <p:sp>
        <p:nvSpPr>
          <p:cNvPr id="97" name="Google Shape;9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22"/>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00" name="Google Shape;10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2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3"/>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6"/>
              </a:buClr>
              <a:buSzPts val="10800"/>
              <a:buNone/>
              <a:defRPr sz="10800">
                <a:solidFill>
                  <a:schemeClr val="accent6"/>
                </a:solidFill>
              </a:defRPr>
            </a:lvl1pPr>
            <a:lvl2pPr lvl="1" rtl="0" algn="ctr">
              <a:spcBef>
                <a:spcPts val="0"/>
              </a:spcBef>
              <a:spcAft>
                <a:spcPts val="0"/>
              </a:spcAft>
              <a:buClr>
                <a:schemeClr val="accent6"/>
              </a:buClr>
              <a:buSzPts val="10800"/>
              <a:buNone/>
              <a:defRPr sz="10800">
                <a:solidFill>
                  <a:schemeClr val="accent6"/>
                </a:solidFill>
              </a:defRPr>
            </a:lvl2pPr>
            <a:lvl3pPr lvl="2" rtl="0" algn="ctr">
              <a:spcBef>
                <a:spcPts val="0"/>
              </a:spcBef>
              <a:spcAft>
                <a:spcPts val="0"/>
              </a:spcAft>
              <a:buClr>
                <a:schemeClr val="accent6"/>
              </a:buClr>
              <a:buSzPts val="10800"/>
              <a:buNone/>
              <a:defRPr sz="10800">
                <a:solidFill>
                  <a:schemeClr val="accent6"/>
                </a:solidFill>
              </a:defRPr>
            </a:lvl3pPr>
            <a:lvl4pPr lvl="3" rtl="0" algn="ctr">
              <a:spcBef>
                <a:spcPts val="0"/>
              </a:spcBef>
              <a:spcAft>
                <a:spcPts val="0"/>
              </a:spcAft>
              <a:buClr>
                <a:schemeClr val="accent6"/>
              </a:buClr>
              <a:buSzPts val="10800"/>
              <a:buNone/>
              <a:defRPr sz="10800">
                <a:solidFill>
                  <a:schemeClr val="accent6"/>
                </a:solidFill>
              </a:defRPr>
            </a:lvl4pPr>
            <a:lvl5pPr lvl="4" rtl="0" algn="ctr">
              <a:spcBef>
                <a:spcPts val="0"/>
              </a:spcBef>
              <a:spcAft>
                <a:spcPts val="0"/>
              </a:spcAft>
              <a:buClr>
                <a:schemeClr val="accent6"/>
              </a:buClr>
              <a:buSzPts val="10800"/>
              <a:buNone/>
              <a:defRPr sz="10800">
                <a:solidFill>
                  <a:schemeClr val="accent6"/>
                </a:solidFill>
              </a:defRPr>
            </a:lvl5pPr>
            <a:lvl6pPr lvl="5" rtl="0" algn="ctr">
              <a:spcBef>
                <a:spcPts val="0"/>
              </a:spcBef>
              <a:spcAft>
                <a:spcPts val="0"/>
              </a:spcAft>
              <a:buClr>
                <a:schemeClr val="accent6"/>
              </a:buClr>
              <a:buSzPts val="10800"/>
              <a:buNone/>
              <a:defRPr sz="10800">
                <a:solidFill>
                  <a:schemeClr val="accent6"/>
                </a:solidFill>
              </a:defRPr>
            </a:lvl6pPr>
            <a:lvl7pPr lvl="6" rtl="0" algn="ctr">
              <a:spcBef>
                <a:spcPts val="0"/>
              </a:spcBef>
              <a:spcAft>
                <a:spcPts val="0"/>
              </a:spcAft>
              <a:buClr>
                <a:schemeClr val="accent6"/>
              </a:buClr>
              <a:buSzPts val="10800"/>
              <a:buNone/>
              <a:defRPr sz="10800">
                <a:solidFill>
                  <a:schemeClr val="accent6"/>
                </a:solidFill>
              </a:defRPr>
            </a:lvl7pPr>
            <a:lvl8pPr lvl="7" rtl="0" algn="ctr">
              <a:spcBef>
                <a:spcPts val="0"/>
              </a:spcBef>
              <a:spcAft>
                <a:spcPts val="0"/>
              </a:spcAft>
              <a:buClr>
                <a:schemeClr val="accent6"/>
              </a:buClr>
              <a:buSzPts val="10800"/>
              <a:buNone/>
              <a:defRPr sz="10800">
                <a:solidFill>
                  <a:schemeClr val="accent6"/>
                </a:solidFill>
              </a:defRPr>
            </a:lvl8pPr>
            <a:lvl9pPr lvl="8" rtl="0" algn="ctr">
              <a:spcBef>
                <a:spcPts val="0"/>
              </a:spcBef>
              <a:spcAft>
                <a:spcPts val="0"/>
              </a:spcAft>
              <a:buClr>
                <a:schemeClr val="accent6"/>
              </a:buClr>
              <a:buSzPts val="10800"/>
              <a:buNone/>
              <a:defRPr sz="10800">
                <a:solidFill>
                  <a:schemeClr val="accent6"/>
                </a:solidFill>
              </a:defRPr>
            </a:lvl9pPr>
          </a:lstStyle>
          <a:p>
            <a:r>
              <a:t>xx%</a:t>
            </a:r>
          </a:p>
        </p:txBody>
      </p:sp>
      <p:sp>
        <p:nvSpPr>
          <p:cNvPr id="105" name="Google Shape;105;p23"/>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6" name="Google Shape;10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52" name="Google Shape;52;p13"/>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Lato"/>
                <a:ea typeface="Lato"/>
                <a:cs typeface="Lato"/>
                <a:sym typeface="Lato"/>
              </a:defRPr>
            </a:lvl1pPr>
            <a:lvl2pPr lvl="1" rtl="0" algn="r">
              <a:buNone/>
              <a:defRPr sz="1000">
                <a:solidFill>
                  <a:schemeClr val="dk1"/>
                </a:solidFill>
                <a:latin typeface="Lato"/>
                <a:ea typeface="Lato"/>
                <a:cs typeface="Lato"/>
                <a:sym typeface="Lato"/>
              </a:defRPr>
            </a:lvl2pPr>
            <a:lvl3pPr lvl="2" rtl="0" algn="r">
              <a:buNone/>
              <a:defRPr sz="1000">
                <a:solidFill>
                  <a:schemeClr val="dk1"/>
                </a:solidFill>
                <a:latin typeface="Lato"/>
                <a:ea typeface="Lato"/>
                <a:cs typeface="Lato"/>
                <a:sym typeface="Lato"/>
              </a:defRPr>
            </a:lvl3pPr>
            <a:lvl4pPr lvl="3" rtl="0" algn="r">
              <a:buNone/>
              <a:defRPr sz="1000">
                <a:solidFill>
                  <a:schemeClr val="dk1"/>
                </a:solidFill>
                <a:latin typeface="Lato"/>
                <a:ea typeface="Lato"/>
                <a:cs typeface="Lato"/>
                <a:sym typeface="Lato"/>
              </a:defRPr>
            </a:lvl4pPr>
            <a:lvl5pPr lvl="4" rtl="0" algn="r">
              <a:buNone/>
              <a:defRPr sz="1000">
                <a:solidFill>
                  <a:schemeClr val="dk1"/>
                </a:solidFill>
                <a:latin typeface="Lato"/>
                <a:ea typeface="Lato"/>
                <a:cs typeface="Lato"/>
                <a:sym typeface="Lato"/>
              </a:defRPr>
            </a:lvl5pPr>
            <a:lvl6pPr lvl="5" rtl="0" algn="r">
              <a:buNone/>
              <a:defRPr sz="1000">
                <a:solidFill>
                  <a:schemeClr val="dk1"/>
                </a:solidFill>
                <a:latin typeface="Lato"/>
                <a:ea typeface="Lato"/>
                <a:cs typeface="Lato"/>
                <a:sym typeface="Lato"/>
              </a:defRPr>
            </a:lvl6pPr>
            <a:lvl7pPr lvl="6" rtl="0" algn="r">
              <a:buNone/>
              <a:defRPr sz="1000">
                <a:solidFill>
                  <a:schemeClr val="dk1"/>
                </a:solidFill>
                <a:latin typeface="Lato"/>
                <a:ea typeface="Lato"/>
                <a:cs typeface="Lato"/>
                <a:sym typeface="Lato"/>
              </a:defRPr>
            </a:lvl7pPr>
            <a:lvl8pPr lvl="7" rtl="0" algn="r">
              <a:buNone/>
              <a:defRPr sz="1000">
                <a:solidFill>
                  <a:schemeClr val="dk1"/>
                </a:solidFill>
                <a:latin typeface="Lato"/>
                <a:ea typeface="Lato"/>
                <a:cs typeface="Lato"/>
                <a:sym typeface="Lato"/>
              </a:defRPr>
            </a:lvl8pPr>
            <a:lvl9pPr lvl="8" rtl="0"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 name="Shape 112"/>
        <p:cNvGrpSpPr/>
        <p:nvPr/>
      </p:nvGrpSpPr>
      <p:grpSpPr>
        <a:xfrm>
          <a:off x="0" y="0"/>
          <a:ext cx="0" cy="0"/>
          <a:chOff x="0" y="0"/>
          <a:chExt cx="0" cy="0"/>
        </a:xfrm>
      </p:grpSpPr>
      <p:sp>
        <p:nvSpPr>
          <p:cNvPr id="113" name="Google Shape;113;p25"/>
          <p:cNvSpPr/>
          <p:nvPr/>
        </p:nvSpPr>
        <p:spPr>
          <a:xfrm>
            <a:off x="0" y="1337475"/>
            <a:ext cx="9144000" cy="133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5"/>
          <p:cNvSpPr txBox="1"/>
          <p:nvPr>
            <p:ph type="ctrTitle"/>
          </p:nvPr>
        </p:nvSpPr>
        <p:spPr>
          <a:xfrm>
            <a:off x="235500" y="1201000"/>
            <a:ext cx="8520600" cy="125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5200">
                <a:solidFill>
                  <a:srgbClr val="000000"/>
                </a:solidFill>
                <a:latin typeface="Arial"/>
                <a:ea typeface="Arial"/>
                <a:cs typeface="Arial"/>
                <a:sym typeface="Arial"/>
              </a:rPr>
              <a:t>Excel Class</a:t>
            </a:r>
            <a:endParaRPr>
              <a:solidFill>
                <a:srgbClr val="000000"/>
              </a:solidFill>
              <a:latin typeface="Oswald"/>
              <a:ea typeface="Oswald"/>
              <a:cs typeface="Oswald"/>
              <a:sym typeface="Oswald"/>
            </a:endParaRPr>
          </a:p>
        </p:txBody>
      </p:sp>
      <p:pic>
        <p:nvPicPr>
          <p:cNvPr id="115" name="Google Shape;115;p25"/>
          <p:cNvPicPr preferRelativeResize="0"/>
          <p:nvPr/>
        </p:nvPicPr>
        <p:blipFill>
          <a:blip r:embed="rId3">
            <a:alphaModFix/>
          </a:blip>
          <a:stretch>
            <a:fillRect/>
          </a:stretch>
        </p:blipFill>
        <p:spPr>
          <a:xfrm>
            <a:off x="8156675" y="76200"/>
            <a:ext cx="758724" cy="807450"/>
          </a:xfrm>
          <a:prstGeom prst="rect">
            <a:avLst/>
          </a:prstGeom>
          <a:noFill/>
          <a:ln>
            <a:noFill/>
          </a:ln>
        </p:spPr>
      </p:pic>
      <p:sp>
        <p:nvSpPr>
          <p:cNvPr id="116" name="Google Shape;116;p25"/>
          <p:cNvSpPr txBox="1"/>
          <p:nvPr/>
        </p:nvSpPr>
        <p:spPr>
          <a:xfrm>
            <a:off x="727875" y="4531050"/>
            <a:ext cx="7615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rgbClr val="0B5394"/>
                </a:solidFill>
                <a:latin typeface="Lato"/>
                <a:ea typeface="Lato"/>
                <a:cs typeface="Lato"/>
                <a:sym typeface="Lato"/>
              </a:rPr>
              <a:t>Acciojob/ Excel</a:t>
            </a:r>
            <a:endParaRPr b="1" sz="1800">
              <a:solidFill>
                <a:srgbClr val="0B5394"/>
              </a:solidFill>
              <a:latin typeface="Lato"/>
              <a:ea typeface="Lato"/>
              <a:cs typeface="Lato"/>
              <a:sym typeface="Lato"/>
            </a:endParaRPr>
          </a:p>
        </p:txBody>
      </p:sp>
      <p:pic>
        <p:nvPicPr>
          <p:cNvPr id="117" name="Google Shape;117;p25"/>
          <p:cNvPicPr preferRelativeResize="0"/>
          <p:nvPr/>
        </p:nvPicPr>
        <p:blipFill>
          <a:blip r:embed="rId4">
            <a:alphaModFix/>
          </a:blip>
          <a:stretch>
            <a:fillRect/>
          </a:stretch>
        </p:blipFill>
        <p:spPr>
          <a:xfrm>
            <a:off x="2791875" y="2799600"/>
            <a:ext cx="3560250" cy="1780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p:nvPr/>
        </p:nvSpPr>
        <p:spPr>
          <a:xfrm>
            <a:off x="311700" y="1337475"/>
            <a:ext cx="8520600" cy="244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4"/>
          <p:cNvSpPr txBox="1"/>
          <p:nvPr>
            <p:ph type="title"/>
          </p:nvPr>
        </p:nvSpPr>
        <p:spPr>
          <a:xfrm>
            <a:off x="311700" y="445025"/>
            <a:ext cx="8520600" cy="76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Insights from Walmart Dataset using Arithmetic Function</a:t>
            </a:r>
            <a:endParaRPr b="1"/>
          </a:p>
        </p:txBody>
      </p:sp>
      <p:sp>
        <p:nvSpPr>
          <p:cNvPr id="189" name="Google Shape;189;p34"/>
          <p:cNvSpPr txBox="1"/>
          <p:nvPr>
            <p:ph idx="1" type="body"/>
          </p:nvPr>
        </p:nvSpPr>
        <p:spPr>
          <a:xfrm>
            <a:off x="353775" y="1573225"/>
            <a:ext cx="8520600" cy="2280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Using these functions, we can draw insights and perform various analyses on the Walmart dataset.</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Examples include calculating </a:t>
            </a:r>
            <a:r>
              <a:rPr b="1" lang="en-GB">
                <a:solidFill>
                  <a:schemeClr val="dk1"/>
                </a:solidFill>
              </a:rPr>
              <a:t>total sales</a:t>
            </a:r>
            <a:r>
              <a:rPr lang="en-GB">
                <a:solidFill>
                  <a:schemeClr val="dk1"/>
                </a:solidFill>
              </a:rPr>
              <a:t>, </a:t>
            </a:r>
            <a:r>
              <a:rPr b="1" lang="en-GB">
                <a:solidFill>
                  <a:schemeClr val="dk1"/>
                </a:solidFill>
              </a:rPr>
              <a:t>average sales</a:t>
            </a:r>
            <a:r>
              <a:rPr lang="en-GB">
                <a:solidFill>
                  <a:schemeClr val="dk1"/>
                </a:solidFill>
              </a:rPr>
              <a:t>, </a:t>
            </a:r>
            <a:r>
              <a:rPr b="1" lang="en-GB">
                <a:solidFill>
                  <a:schemeClr val="dk1"/>
                </a:solidFill>
              </a:rPr>
              <a:t>counting orders</a:t>
            </a:r>
            <a:r>
              <a:rPr lang="en-GB">
                <a:solidFill>
                  <a:schemeClr val="dk1"/>
                </a:solidFill>
              </a:rPr>
              <a:t>, </a:t>
            </a:r>
            <a:r>
              <a:rPr b="1" lang="en-GB">
                <a:solidFill>
                  <a:schemeClr val="dk1"/>
                </a:solidFill>
              </a:rPr>
              <a:t>identifying unique products</a:t>
            </a:r>
            <a:r>
              <a:rPr lang="en-GB">
                <a:solidFill>
                  <a:schemeClr val="dk1"/>
                </a:solidFill>
              </a:rPr>
              <a:t> or categories, and more.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 functions enable us to analyze data by specific criteria, conditions, or combinations of criteria.</a:t>
            </a:r>
            <a:endParaRPr>
              <a:solidFill>
                <a:schemeClr val="dk1"/>
              </a:solidFill>
            </a:endParaRPr>
          </a:p>
        </p:txBody>
      </p:sp>
      <p:pic>
        <p:nvPicPr>
          <p:cNvPr id="190" name="Google Shape;190;p34"/>
          <p:cNvPicPr preferRelativeResize="0"/>
          <p:nvPr/>
        </p:nvPicPr>
        <p:blipFill>
          <a:blip r:embed="rId3">
            <a:alphaModFix/>
          </a:blip>
          <a:stretch>
            <a:fillRect/>
          </a:stretch>
        </p:blipFill>
        <p:spPr>
          <a:xfrm>
            <a:off x="6744398" y="3960325"/>
            <a:ext cx="1524600" cy="878149"/>
          </a:xfrm>
          <a:prstGeom prst="rect">
            <a:avLst/>
          </a:prstGeom>
          <a:noFill/>
          <a:ln>
            <a:noFill/>
          </a:ln>
        </p:spPr>
      </p:pic>
      <p:pic>
        <p:nvPicPr>
          <p:cNvPr id="191" name="Google Shape;191;p34"/>
          <p:cNvPicPr preferRelativeResize="0"/>
          <p:nvPr/>
        </p:nvPicPr>
        <p:blipFill>
          <a:blip r:embed="rId4">
            <a:alphaModFix/>
          </a:blip>
          <a:stretch>
            <a:fillRect/>
          </a:stretch>
        </p:blipFill>
        <p:spPr>
          <a:xfrm>
            <a:off x="839150" y="3903925"/>
            <a:ext cx="1763447" cy="934550"/>
          </a:xfrm>
          <a:prstGeom prst="rect">
            <a:avLst/>
          </a:prstGeom>
          <a:noFill/>
          <a:ln>
            <a:noFill/>
          </a:ln>
        </p:spPr>
      </p:pic>
      <p:pic>
        <p:nvPicPr>
          <p:cNvPr id="192" name="Google Shape;192;p34"/>
          <p:cNvPicPr preferRelativeResize="0"/>
          <p:nvPr/>
        </p:nvPicPr>
        <p:blipFill>
          <a:blip r:embed="rId5">
            <a:alphaModFix/>
          </a:blip>
          <a:stretch>
            <a:fillRect/>
          </a:stretch>
        </p:blipFill>
        <p:spPr>
          <a:xfrm>
            <a:off x="3606838" y="3960323"/>
            <a:ext cx="1244462" cy="93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p:nvPr/>
        </p:nvSpPr>
        <p:spPr>
          <a:xfrm>
            <a:off x="232800" y="1108650"/>
            <a:ext cx="8520600" cy="212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5"/>
          <p:cNvSpPr txBox="1"/>
          <p:nvPr>
            <p:ph idx="1" type="body"/>
          </p:nvPr>
        </p:nvSpPr>
        <p:spPr>
          <a:xfrm>
            <a:off x="311700" y="1152475"/>
            <a:ext cx="8520600" cy="208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By leveraging a range of Excel arithmetic functions, we can draw </a:t>
            </a:r>
            <a:r>
              <a:rPr b="1" lang="en-GB">
                <a:solidFill>
                  <a:schemeClr val="dk1"/>
                </a:solidFill>
              </a:rPr>
              <a:t>valuable insights</a:t>
            </a:r>
            <a:r>
              <a:rPr lang="en-GB">
                <a:solidFill>
                  <a:schemeClr val="dk1"/>
                </a:solidFill>
              </a:rPr>
              <a:t> from the Walmart dataset. These functions enable calculations, aggregations, and statistical analysis, facilitating a deeper understanding of the dataset. Utilizing functions such as </a:t>
            </a:r>
            <a:r>
              <a:rPr b="1" lang="en-GB">
                <a:solidFill>
                  <a:schemeClr val="dk1"/>
                </a:solidFill>
              </a:rPr>
              <a:t>SUM, COUNT, AVERAGE, and UNIQUE</a:t>
            </a:r>
            <a:r>
              <a:rPr lang="en-GB">
                <a:solidFill>
                  <a:schemeClr val="dk1"/>
                </a:solidFill>
              </a:rPr>
              <a:t> allows us to derive meaningful insights and perform comprehensive analyses on the dataset.</a:t>
            </a:r>
            <a:endParaRPr>
              <a:solidFill>
                <a:schemeClr val="dk1"/>
              </a:solidFill>
            </a:endParaRPr>
          </a:p>
        </p:txBody>
      </p:sp>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Use Case of Arithmetic Functions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p:nvPr/>
        </p:nvSpPr>
        <p:spPr>
          <a:xfrm>
            <a:off x="311700" y="1152475"/>
            <a:ext cx="8520600" cy="224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Basic Stats and Formulas in Excel</a:t>
            </a:r>
            <a:endParaRPr b="1"/>
          </a:p>
        </p:txBody>
      </p:sp>
      <p:sp>
        <p:nvSpPr>
          <p:cNvPr id="206" name="Google Shape;206;p36"/>
          <p:cNvSpPr txBox="1"/>
          <p:nvPr>
            <p:ph idx="1" type="body"/>
          </p:nvPr>
        </p:nvSpPr>
        <p:spPr>
          <a:xfrm>
            <a:off x="311700" y="1152475"/>
            <a:ext cx="8520600" cy="2207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Basic statistical measures and formulas provide valuable insights into the distribution and characteristics of data.</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These stats and formulas help uncover patterns, central tendencies, rankings, and extremities in the dataset.</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Basic Statistics Formula - </a:t>
            </a:r>
            <a:r>
              <a:rPr b="1" lang="en-GB">
                <a:solidFill>
                  <a:schemeClr val="dk1"/>
                </a:solidFill>
              </a:rPr>
              <a:t>MEAN , MEDIAN , MODE , PERCENTILE , AVERAGE , LARGE , SMALL, RANK , MAX , MIN Functions</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p:nvPr/>
        </p:nvSpPr>
        <p:spPr>
          <a:xfrm>
            <a:off x="311700" y="1098125"/>
            <a:ext cx="8410200" cy="228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Insights from Walmart Dataset using Stats Functions</a:t>
            </a:r>
            <a:endParaRPr b="1"/>
          </a:p>
        </p:txBody>
      </p:sp>
      <p:sp>
        <p:nvSpPr>
          <p:cNvPr id="213" name="Google Shape;213;p37"/>
          <p:cNvSpPr txBox="1"/>
          <p:nvPr>
            <p:ph idx="1" type="body"/>
          </p:nvPr>
        </p:nvSpPr>
        <p:spPr>
          <a:xfrm>
            <a:off x="311700" y="1152475"/>
            <a:ext cx="8520600" cy="222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By applying these stats and formulas, we can draw insights and perform various analyses on the Walmart dataset.</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Examples include calculating the average sales, </a:t>
            </a:r>
            <a:r>
              <a:rPr b="1" lang="en-GB">
                <a:solidFill>
                  <a:schemeClr val="dk1"/>
                </a:solidFill>
              </a:rPr>
              <a:t>identifying </a:t>
            </a:r>
            <a:r>
              <a:rPr lang="en-GB">
                <a:solidFill>
                  <a:schemeClr val="dk1"/>
                </a:solidFill>
              </a:rPr>
              <a:t>the most popular product or category, ranking stores based on performance, </a:t>
            </a:r>
            <a:r>
              <a:rPr b="1" lang="en-GB">
                <a:solidFill>
                  <a:schemeClr val="dk1"/>
                </a:solidFill>
              </a:rPr>
              <a:t>identifying outliers</a:t>
            </a:r>
            <a:r>
              <a:rPr lang="en-GB">
                <a:solidFill>
                  <a:schemeClr val="dk1"/>
                </a:solidFill>
              </a:rPr>
              <a:t>, and determining the </a:t>
            </a:r>
            <a:r>
              <a:rPr b="1" lang="en-GB">
                <a:solidFill>
                  <a:schemeClr val="dk1"/>
                </a:solidFill>
              </a:rPr>
              <a:t>highest</a:t>
            </a:r>
            <a:r>
              <a:rPr lang="en-GB">
                <a:solidFill>
                  <a:schemeClr val="dk1"/>
                </a:solidFill>
              </a:rPr>
              <a:t> and </a:t>
            </a:r>
            <a:r>
              <a:rPr b="1" lang="en-GB">
                <a:solidFill>
                  <a:schemeClr val="dk1"/>
                </a:solidFill>
              </a:rPr>
              <a:t>lowest</a:t>
            </a:r>
            <a:r>
              <a:rPr lang="en-GB">
                <a:solidFill>
                  <a:schemeClr val="dk1"/>
                </a:solidFill>
              </a:rPr>
              <a:t> sales value, can find the </a:t>
            </a:r>
            <a:r>
              <a:rPr b="1" lang="en-GB">
                <a:solidFill>
                  <a:schemeClr val="dk1"/>
                </a:solidFill>
              </a:rPr>
              <a:t>percentile sales</a:t>
            </a:r>
            <a:r>
              <a:rPr lang="en-GB">
                <a:solidFill>
                  <a:schemeClr val="dk1"/>
                </a:solidFill>
              </a:rPr>
              <a:t>.</a:t>
            </a:r>
            <a:endParaRPr>
              <a:solidFill>
                <a:schemeClr val="dk1"/>
              </a:solidFill>
            </a:endParaRPr>
          </a:p>
        </p:txBody>
      </p:sp>
      <p:pic>
        <p:nvPicPr>
          <p:cNvPr id="214" name="Google Shape;214;p37"/>
          <p:cNvPicPr preferRelativeResize="0"/>
          <p:nvPr/>
        </p:nvPicPr>
        <p:blipFill>
          <a:blip r:embed="rId3">
            <a:alphaModFix/>
          </a:blip>
          <a:stretch>
            <a:fillRect/>
          </a:stretch>
        </p:blipFill>
        <p:spPr>
          <a:xfrm>
            <a:off x="5282424" y="3597299"/>
            <a:ext cx="1352800" cy="1352800"/>
          </a:xfrm>
          <a:prstGeom prst="rect">
            <a:avLst/>
          </a:prstGeom>
          <a:noFill/>
          <a:ln>
            <a:noFill/>
          </a:ln>
        </p:spPr>
      </p:pic>
      <p:pic>
        <p:nvPicPr>
          <p:cNvPr id="215" name="Google Shape;215;p37"/>
          <p:cNvPicPr preferRelativeResize="0"/>
          <p:nvPr/>
        </p:nvPicPr>
        <p:blipFill>
          <a:blip r:embed="rId4">
            <a:alphaModFix/>
          </a:blip>
          <a:stretch>
            <a:fillRect/>
          </a:stretch>
        </p:blipFill>
        <p:spPr>
          <a:xfrm>
            <a:off x="1293725" y="3433350"/>
            <a:ext cx="1516775" cy="151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p:nvPr/>
        </p:nvSpPr>
        <p:spPr>
          <a:xfrm>
            <a:off x="244025" y="1152475"/>
            <a:ext cx="8646300" cy="260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Use Case of basic statistics formulae</a:t>
            </a:r>
            <a:endParaRPr b="1"/>
          </a:p>
        </p:txBody>
      </p:sp>
      <p:sp>
        <p:nvSpPr>
          <p:cNvPr id="222" name="Google Shape;222;p38"/>
          <p:cNvSpPr txBox="1"/>
          <p:nvPr>
            <p:ph idx="1" type="body"/>
          </p:nvPr>
        </p:nvSpPr>
        <p:spPr>
          <a:xfrm>
            <a:off x="311700" y="1152475"/>
            <a:ext cx="8520600" cy="241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By employing basic statistical measures and formulas on the Walmart dataset, we can derive valuable insights. Utilizing stats such as </a:t>
            </a:r>
            <a:r>
              <a:rPr b="1" lang="en-GB">
                <a:solidFill>
                  <a:schemeClr val="dk1"/>
                </a:solidFill>
              </a:rPr>
              <a:t>MEAN, MEDIAN, MODE,</a:t>
            </a:r>
            <a:r>
              <a:rPr lang="en-GB">
                <a:solidFill>
                  <a:schemeClr val="dk1"/>
                </a:solidFill>
              </a:rPr>
              <a:t> and </a:t>
            </a:r>
            <a:r>
              <a:rPr b="1" lang="en-GB">
                <a:solidFill>
                  <a:schemeClr val="dk1"/>
                </a:solidFill>
              </a:rPr>
              <a:t>PERCENTILE</a:t>
            </a:r>
            <a:r>
              <a:rPr lang="en-GB">
                <a:solidFill>
                  <a:schemeClr val="dk1"/>
                </a:solidFill>
              </a:rPr>
              <a:t>, along with formulas like </a:t>
            </a:r>
            <a:r>
              <a:rPr b="1" lang="en-GB">
                <a:solidFill>
                  <a:schemeClr val="dk1"/>
                </a:solidFill>
              </a:rPr>
              <a:t>AVERAGE, LARGE, SMALL, RANK, MAX, and MIN</a:t>
            </a:r>
            <a:r>
              <a:rPr lang="en-GB">
                <a:solidFill>
                  <a:schemeClr val="dk1"/>
                </a:solidFill>
              </a:rPr>
              <a:t>, enables us to gain a deeper understanding of the dataset. These stats and formulas provide </a:t>
            </a:r>
            <a:r>
              <a:rPr b="1" lang="en-GB">
                <a:solidFill>
                  <a:schemeClr val="dk1"/>
                </a:solidFill>
              </a:rPr>
              <a:t>insights</a:t>
            </a:r>
            <a:r>
              <a:rPr lang="en-GB">
                <a:solidFill>
                  <a:schemeClr val="dk1"/>
                </a:solidFill>
              </a:rPr>
              <a:t> into </a:t>
            </a:r>
            <a:r>
              <a:rPr b="1" lang="en-GB">
                <a:solidFill>
                  <a:schemeClr val="dk1"/>
                </a:solidFill>
              </a:rPr>
              <a:t>Central Tendencies, Rankings, Extremities</a:t>
            </a:r>
            <a:r>
              <a:rPr lang="en-GB">
                <a:solidFill>
                  <a:schemeClr val="dk1"/>
                </a:solidFill>
              </a:rPr>
              <a:t>, and other characteristics of the data, facilitating </a:t>
            </a:r>
            <a:r>
              <a:rPr b="1" lang="en-GB">
                <a:solidFill>
                  <a:schemeClr val="dk1"/>
                </a:solidFill>
              </a:rPr>
              <a:t>comprehensive analysis</a:t>
            </a:r>
            <a:r>
              <a:rPr lang="en-GB">
                <a:solidFill>
                  <a:schemeClr val="dk1"/>
                </a:solidFill>
              </a:rPr>
              <a:t> of the Walmart dataset.</a:t>
            </a:r>
            <a:endParaRPr>
              <a:solidFill>
                <a:schemeClr val="dk1"/>
              </a:solidFill>
            </a:endParaRPr>
          </a:p>
        </p:txBody>
      </p:sp>
      <p:pic>
        <p:nvPicPr>
          <p:cNvPr id="223" name="Google Shape;223;p38"/>
          <p:cNvPicPr preferRelativeResize="0"/>
          <p:nvPr/>
        </p:nvPicPr>
        <p:blipFill>
          <a:blip r:embed="rId3">
            <a:alphaModFix/>
          </a:blip>
          <a:stretch>
            <a:fillRect/>
          </a:stretch>
        </p:blipFill>
        <p:spPr>
          <a:xfrm>
            <a:off x="5236402" y="3889725"/>
            <a:ext cx="1766572" cy="120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6"/>
          <p:cNvSpPr/>
          <p:nvPr/>
        </p:nvSpPr>
        <p:spPr>
          <a:xfrm>
            <a:off x="311700" y="1144925"/>
            <a:ext cx="8357700" cy="187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Walmart E-commerce Case Study </a:t>
            </a:r>
            <a:endParaRPr b="1"/>
          </a:p>
        </p:txBody>
      </p:sp>
      <p:sp>
        <p:nvSpPr>
          <p:cNvPr id="124" name="Google Shape;124;p26"/>
          <p:cNvSpPr txBox="1"/>
          <p:nvPr>
            <p:ph idx="1" type="body"/>
          </p:nvPr>
        </p:nvSpPr>
        <p:spPr>
          <a:xfrm>
            <a:off x="311700" y="1152475"/>
            <a:ext cx="8520600" cy="1870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b="1" lang="en-GB">
                <a:solidFill>
                  <a:schemeClr val="dk1"/>
                </a:solidFill>
              </a:rPr>
              <a:t>Walmart </a:t>
            </a:r>
            <a:r>
              <a:rPr lang="en-GB">
                <a:solidFill>
                  <a:schemeClr val="dk1"/>
                </a:solidFill>
              </a:rPr>
              <a:t>is a multinational retail corporation known for its chain of hypermarkets, discount department stores, and grocery stores.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Founded in 1962 by Sam Walton, Walmart has grown to become one of the largest companies in the world by revenue.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 company operates in various countries, serving millions of customers with a wide range of products.</a:t>
            </a:r>
            <a:endParaRPr>
              <a:solidFill>
                <a:schemeClr val="dk1"/>
              </a:solidFill>
            </a:endParaRPr>
          </a:p>
        </p:txBody>
      </p:sp>
      <p:pic>
        <p:nvPicPr>
          <p:cNvPr id="125" name="Google Shape;125;p26"/>
          <p:cNvPicPr preferRelativeResize="0"/>
          <p:nvPr/>
        </p:nvPicPr>
        <p:blipFill>
          <a:blip r:embed="rId3">
            <a:alphaModFix/>
          </a:blip>
          <a:stretch>
            <a:fillRect/>
          </a:stretch>
        </p:blipFill>
        <p:spPr>
          <a:xfrm>
            <a:off x="7443168" y="0"/>
            <a:ext cx="1572679" cy="1017725"/>
          </a:xfrm>
          <a:prstGeom prst="rect">
            <a:avLst/>
          </a:prstGeom>
          <a:noFill/>
          <a:ln>
            <a:noFill/>
          </a:ln>
        </p:spPr>
      </p:pic>
      <p:pic>
        <p:nvPicPr>
          <p:cNvPr id="126" name="Google Shape;126;p26"/>
          <p:cNvPicPr preferRelativeResize="0"/>
          <p:nvPr/>
        </p:nvPicPr>
        <p:blipFill>
          <a:blip r:embed="rId4">
            <a:alphaModFix/>
          </a:blip>
          <a:stretch>
            <a:fillRect/>
          </a:stretch>
        </p:blipFill>
        <p:spPr>
          <a:xfrm>
            <a:off x="1383074" y="3243875"/>
            <a:ext cx="2126451" cy="1594825"/>
          </a:xfrm>
          <a:prstGeom prst="rect">
            <a:avLst/>
          </a:prstGeom>
          <a:noFill/>
          <a:ln>
            <a:noFill/>
          </a:ln>
        </p:spPr>
      </p:pic>
      <p:pic>
        <p:nvPicPr>
          <p:cNvPr id="127" name="Google Shape;127;p26"/>
          <p:cNvPicPr preferRelativeResize="0"/>
          <p:nvPr/>
        </p:nvPicPr>
        <p:blipFill rotWithShape="1">
          <a:blip r:embed="rId5">
            <a:alphaModFix/>
          </a:blip>
          <a:srcRect b="7313" l="0" r="0" t="0"/>
          <a:stretch/>
        </p:blipFill>
        <p:spPr>
          <a:xfrm>
            <a:off x="5719221" y="3243874"/>
            <a:ext cx="2246629" cy="1528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p:nvPr/>
        </p:nvSpPr>
        <p:spPr>
          <a:xfrm>
            <a:off x="138850" y="1087600"/>
            <a:ext cx="8782800" cy="172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Problem Statement</a:t>
            </a:r>
            <a:endParaRPr b="1"/>
          </a:p>
        </p:txBody>
      </p:sp>
      <p:sp>
        <p:nvSpPr>
          <p:cNvPr id="134" name="Google Shape;134;p27"/>
          <p:cNvSpPr txBox="1"/>
          <p:nvPr>
            <p:ph idx="1" type="body"/>
          </p:nvPr>
        </p:nvSpPr>
        <p:spPr>
          <a:xfrm>
            <a:off x="311700" y="1152475"/>
            <a:ext cx="8520600" cy="181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With growing demands and cut-throat competitions in the market, </a:t>
            </a:r>
            <a:r>
              <a:rPr b="1" lang="en-GB">
                <a:solidFill>
                  <a:schemeClr val="dk1"/>
                </a:solidFill>
              </a:rPr>
              <a:t>Walmart CEO</a:t>
            </a:r>
            <a:r>
              <a:rPr lang="en-GB">
                <a:solidFill>
                  <a:schemeClr val="dk1"/>
                </a:solidFill>
              </a:rPr>
              <a:t> is seeking your knowledge in understanding what works best for them. They would like to understand which products, regions, categories and customer segments they should target or avoid. He would like to have some business insights to optimise the business operations.</a:t>
            </a:r>
            <a:endParaRPr>
              <a:solidFill>
                <a:schemeClr val="dk1"/>
              </a:solidFill>
            </a:endParaRPr>
          </a:p>
        </p:txBody>
      </p:sp>
      <p:pic>
        <p:nvPicPr>
          <p:cNvPr id="135" name="Google Shape;135;p27"/>
          <p:cNvPicPr preferRelativeResize="0"/>
          <p:nvPr/>
        </p:nvPicPr>
        <p:blipFill>
          <a:blip r:embed="rId3">
            <a:alphaModFix/>
          </a:blip>
          <a:stretch>
            <a:fillRect/>
          </a:stretch>
        </p:blipFill>
        <p:spPr>
          <a:xfrm>
            <a:off x="2936751" y="2878275"/>
            <a:ext cx="4271876" cy="1913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p:nvPr/>
        </p:nvSpPr>
        <p:spPr>
          <a:xfrm>
            <a:off x="223000" y="1152475"/>
            <a:ext cx="8609400" cy="240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Objective</a:t>
            </a:r>
            <a:endParaRPr b="1"/>
          </a:p>
        </p:txBody>
      </p:sp>
      <p:sp>
        <p:nvSpPr>
          <p:cNvPr id="142" name="Google Shape;142;p28"/>
          <p:cNvSpPr txBox="1"/>
          <p:nvPr>
            <p:ph idx="1" type="body"/>
          </p:nvPr>
        </p:nvSpPr>
        <p:spPr>
          <a:xfrm>
            <a:off x="311700" y="1152475"/>
            <a:ext cx="8520600" cy="24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Our objective is to gain insights into the performance of the store and identify opportunities for improvement. We need to identify patterns in the data in terms of customer segments, product categories, sales etc. We will do some basic </a:t>
            </a:r>
            <a:r>
              <a:rPr b="1" lang="en-GB">
                <a:solidFill>
                  <a:schemeClr val="dk1"/>
                </a:solidFill>
              </a:rPr>
              <a:t>Exploratory data analysis (EDA)</a:t>
            </a:r>
            <a:r>
              <a:rPr lang="en-GB">
                <a:solidFill>
                  <a:schemeClr val="dk1"/>
                </a:solidFill>
              </a:rPr>
              <a:t> to explore the data and will take the help of </a:t>
            </a:r>
            <a:r>
              <a:rPr b="1" lang="en-GB">
                <a:solidFill>
                  <a:schemeClr val="dk1"/>
                </a:solidFill>
              </a:rPr>
              <a:t>Excel </a:t>
            </a:r>
            <a:r>
              <a:rPr b="1" lang="en-GB">
                <a:solidFill>
                  <a:schemeClr val="dk1"/>
                </a:solidFill>
              </a:rPr>
              <a:t>functions</a:t>
            </a:r>
            <a:r>
              <a:rPr lang="en-GB">
                <a:solidFill>
                  <a:schemeClr val="dk1"/>
                </a:solidFill>
              </a:rPr>
              <a:t> and features to draw meaningful conclusions. Through this case study, we hope to provide valuable insights that can help the store optimize its operations and drive growth</a:t>
            </a:r>
            <a:endParaRPr>
              <a:solidFill>
                <a:schemeClr val="dk1"/>
              </a:solidFill>
            </a:endParaRPr>
          </a:p>
        </p:txBody>
      </p:sp>
      <p:pic>
        <p:nvPicPr>
          <p:cNvPr id="143" name="Google Shape;143;p28"/>
          <p:cNvPicPr preferRelativeResize="0"/>
          <p:nvPr/>
        </p:nvPicPr>
        <p:blipFill>
          <a:blip r:embed="rId3">
            <a:alphaModFix/>
          </a:blip>
          <a:stretch>
            <a:fillRect/>
          </a:stretch>
        </p:blipFill>
        <p:spPr>
          <a:xfrm>
            <a:off x="6770175" y="3685642"/>
            <a:ext cx="1992776" cy="1206500"/>
          </a:xfrm>
          <a:prstGeom prst="rect">
            <a:avLst/>
          </a:prstGeom>
          <a:noFill/>
          <a:ln>
            <a:noFill/>
          </a:ln>
        </p:spPr>
      </p:pic>
      <p:pic>
        <p:nvPicPr>
          <p:cNvPr id="144" name="Google Shape;144;p28"/>
          <p:cNvPicPr preferRelativeResize="0"/>
          <p:nvPr/>
        </p:nvPicPr>
        <p:blipFill>
          <a:blip r:embed="rId4">
            <a:alphaModFix/>
          </a:blip>
          <a:stretch>
            <a:fillRect/>
          </a:stretch>
        </p:blipFill>
        <p:spPr>
          <a:xfrm>
            <a:off x="867775" y="3555175"/>
            <a:ext cx="1782624" cy="1336975"/>
          </a:xfrm>
          <a:prstGeom prst="rect">
            <a:avLst/>
          </a:prstGeom>
          <a:noFill/>
          <a:ln>
            <a:noFill/>
          </a:ln>
        </p:spPr>
      </p:pic>
      <p:pic>
        <p:nvPicPr>
          <p:cNvPr id="145" name="Google Shape;145;p28"/>
          <p:cNvPicPr preferRelativeResize="0"/>
          <p:nvPr/>
        </p:nvPicPr>
        <p:blipFill>
          <a:blip r:embed="rId5">
            <a:alphaModFix/>
          </a:blip>
          <a:stretch>
            <a:fillRect/>
          </a:stretch>
        </p:blipFill>
        <p:spPr>
          <a:xfrm>
            <a:off x="3574977" y="3798650"/>
            <a:ext cx="1572675" cy="109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p:nvPr/>
        </p:nvSpPr>
        <p:spPr>
          <a:xfrm>
            <a:off x="311700" y="1152475"/>
            <a:ext cx="8520600" cy="211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t>Walmart </a:t>
            </a:r>
            <a:r>
              <a:rPr b="1" lang="en-GB"/>
              <a:t>Dataset Overview</a:t>
            </a:r>
            <a:endParaRPr b="1"/>
          </a:p>
        </p:txBody>
      </p:sp>
      <p:sp>
        <p:nvSpPr>
          <p:cNvPr id="152" name="Google Shape;152;p29"/>
          <p:cNvSpPr txBox="1"/>
          <p:nvPr>
            <p:ph idx="1" type="body"/>
          </p:nvPr>
        </p:nvSpPr>
        <p:spPr>
          <a:xfrm>
            <a:off x="311700" y="1152475"/>
            <a:ext cx="8520600" cy="2059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The Walmart Superstore Dataset is a comprehensive collection of data that provides insights into the operations and sales performance of Walmart Superstores.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 dataset contains information related to orders, customers, employees, products, categories, and suppliers, offering a holistic view of the store's functioning.</a:t>
            </a:r>
            <a:endParaRPr/>
          </a:p>
        </p:txBody>
      </p:sp>
      <p:pic>
        <p:nvPicPr>
          <p:cNvPr id="153" name="Google Shape;153;p29"/>
          <p:cNvPicPr preferRelativeResize="0"/>
          <p:nvPr/>
        </p:nvPicPr>
        <p:blipFill rotWithShape="1">
          <a:blip r:embed="rId3">
            <a:alphaModFix/>
          </a:blip>
          <a:srcRect b="7697" l="0" r="0" t="0"/>
          <a:stretch/>
        </p:blipFill>
        <p:spPr>
          <a:xfrm>
            <a:off x="6313150" y="3453425"/>
            <a:ext cx="1972976" cy="1336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p:nvPr/>
        </p:nvSpPr>
        <p:spPr>
          <a:xfrm>
            <a:off x="212475" y="1152475"/>
            <a:ext cx="8619900" cy="29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Key Features and Fields</a:t>
            </a:r>
            <a:endParaRPr b="1"/>
          </a:p>
        </p:txBody>
      </p:sp>
      <p:sp>
        <p:nvSpPr>
          <p:cNvPr id="160" name="Google Shape;16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OrderID</a:t>
            </a:r>
            <a:r>
              <a:rPr lang="en-GB">
                <a:solidFill>
                  <a:schemeClr val="dk1"/>
                </a:solidFill>
              </a:rPr>
              <a:t>: Unique identifier for each order placed in the store.</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CustomerID</a:t>
            </a:r>
            <a:r>
              <a:rPr lang="en-GB">
                <a:solidFill>
                  <a:schemeClr val="dk1"/>
                </a:solidFill>
              </a:rPr>
              <a:t>: Unique identifier for each customer associated with an order.</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EmployeeID</a:t>
            </a:r>
            <a:r>
              <a:rPr lang="en-GB">
                <a:solidFill>
                  <a:schemeClr val="dk1"/>
                </a:solidFill>
              </a:rPr>
              <a:t>: Unique identifier for the employee responsible for handling the order.</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OrderDate</a:t>
            </a:r>
            <a:r>
              <a:rPr lang="en-GB">
                <a:solidFill>
                  <a:schemeClr val="dk1"/>
                </a:solidFill>
              </a:rPr>
              <a:t>: Date when the order was placed.</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ShipperID:</a:t>
            </a:r>
            <a:r>
              <a:rPr lang="en-GB">
                <a:solidFill>
                  <a:schemeClr val="dk1"/>
                </a:solidFill>
              </a:rPr>
              <a:t> Identifier for the shipper responsible for delivering the order.</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Selling Price</a:t>
            </a:r>
            <a:r>
              <a:rPr lang="en-GB">
                <a:solidFill>
                  <a:schemeClr val="dk1"/>
                </a:solidFill>
              </a:rPr>
              <a:t>: The price at which the product is sold to customers.</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ProductID</a:t>
            </a:r>
            <a:r>
              <a:rPr lang="en-GB">
                <a:solidFill>
                  <a:schemeClr val="dk1"/>
                </a:solidFill>
              </a:rPr>
              <a:t>: Unique identifier for each product in the store.</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p:nvPr/>
        </p:nvSpPr>
        <p:spPr>
          <a:xfrm>
            <a:off x="265075" y="1171575"/>
            <a:ext cx="8255400" cy="371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1"/>
          <p:cNvSpPr txBox="1"/>
          <p:nvPr>
            <p:ph idx="1" type="body"/>
          </p:nvPr>
        </p:nvSpPr>
        <p:spPr>
          <a:xfrm>
            <a:off x="311700" y="1234850"/>
            <a:ext cx="8520600" cy="371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Quantity</a:t>
            </a:r>
            <a:r>
              <a:rPr lang="en-GB">
                <a:solidFill>
                  <a:schemeClr val="dk1"/>
                </a:solidFill>
              </a:rPr>
              <a:t>: The quantity of each product purchased in an order.</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Product Price</a:t>
            </a:r>
            <a:r>
              <a:rPr lang="en-GB">
                <a:solidFill>
                  <a:schemeClr val="dk1"/>
                </a:solidFill>
              </a:rPr>
              <a:t>: The price of the product.</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Product Costing</a:t>
            </a:r>
            <a:r>
              <a:rPr lang="en-GB">
                <a:solidFill>
                  <a:schemeClr val="dk1"/>
                </a:solidFill>
              </a:rPr>
              <a:t>: Cost associated with producing or acquiring the product.</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Sales</a:t>
            </a:r>
            <a:r>
              <a:rPr lang="en-GB">
                <a:solidFill>
                  <a:schemeClr val="dk1"/>
                </a:solidFill>
              </a:rPr>
              <a:t>: Total revenue generated from the sale of products in an order.</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Profit:</a:t>
            </a:r>
            <a:r>
              <a:rPr lang="en-GB">
                <a:solidFill>
                  <a:schemeClr val="dk1"/>
                </a:solidFill>
              </a:rPr>
              <a:t> The profit earned from each order.</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ProductName:</a:t>
            </a:r>
            <a:r>
              <a:rPr lang="en-GB">
                <a:solidFill>
                  <a:schemeClr val="dk1"/>
                </a:solidFill>
              </a:rPr>
              <a:t> Name of the product.</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SupplierID:</a:t>
            </a:r>
            <a:r>
              <a:rPr lang="en-GB">
                <a:solidFill>
                  <a:schemeClr val="dk1"/>
                </a:solidFill>
              </a:rPr>
              <a:t> Unique identifier for the supplier providing the product.</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CategoryID:</a:t>
            </a:r>
            <a:r>
              <a:rPr lang="en-GB">
                <a:solidFill>
                  <a:schemeClr val="dk1"/>
                </a:solidFill>
              </a:rPr>
              <a:t> Unique identifier for the product category.</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Unit Price:</a:t>
            </a:r>
            <a:r>
              <a:rPr lang="en-GB">
                <a:solidFill>
                  <a:schemeClr val="dk1"/>
                </a:solidFill>
              </a:rPr>
              <a:t> The price per unit of the product.</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CategoryName</a:t>
            </a:r>
            <a:r>
              <a:rPr lang="en-GB">
                <a:solidFill>
                  <a:schemeClr val="dk1"/>
                </a:solidFill>
              </a:rPr>
              <a:t>: Name of the product category.</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Description:</a:t>
            </a:r>
            <a:r>
              <a:rPr lang="en-GB">
                <a:solidFill>
                  <a:schemeClr val="dk1"/>
                </a:solidFill>
              </a:rPr>
              <a:t> Additional description or details about the product.</a:t>
            </a:r>
            <a:endParaRPr>
              <a:solidFill>
                <a:schemeClr val="dk1"/>
              </a:solidFill>
            </a:endParaRPr>
          </a:p>
        </p:txBody>
      </p:sp>
      <p:sp>
        <p:nvSpPr>
          <p:cNvPr id="167" name="Google Shape;16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Key Features and Fields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p:nvPr/>
        </p:nvSpPr>
        <p:spPr>
          <a:xfrm>
            <a:off x="1064450" y="1213825"/>
            <a:ext cx="7036800" cy="135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2"/>
          <p:cNvSpPr txBox="1"/>
          <p:nvPr>
            <p:ph idx="1" type="body"/>
          </p:nvPr>
        </p:nvSpPr>
        <p:spPr>
          <a:xfrm>
            <a:off x="1331975" y="1268275"/>
            <a:ext cx="6927000" cy="142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GB" sz="3300">
                <a:solidFill>
                  <a:schemeClr val="dk1"/>
                </a:solidFill>
              </a:rPr>
              <a:t>Analysing the Walmart Case Study using the </a:t>
            </a:r>
            <a:r>
              <a:rPr b="1" lang="en-GB" sz="3300">
                <a:solidFill>
                  <a:schemeClr val="dk1"/>
                </a:solidFill>
              </a:rPr>
              <a:t>Excel Functions</a:t>
            </a:r>
            <a:endParaRPr b="1" sz="3300">
              <a:solidFill>
                <a:schemeClr val="dk1"/>
              </a:solidFill>
            </a:endParaRPr>
          </a:p>
        </p:txBody>
      </p:sp>
      <p:pic>
        <p:nvPicPr>
          <p:cNvPr id="174" name="Google Shape;174;p32"/>
          <p:cNvPicPr preferRelativeResize="0"/>
          <p:nvPr/>
        </p:nvPicPr>
        <p:blipFill>
          <a:blip r:embed="rId3">
            <a:alphaModFix/>
          </a:blip>
          <a:stretch>
            <a:fillRect/>
          </a:stretch>
        </p:blipFill>
        <p:spPr>
          <a:xfrm>
            <a:off x="5198176" y="3184600"/>
            <a:ext cx="2252351" cy="1126176"/>
          </a:xfrm>
          <a:prstGeom prst="rect">
            <a:avLst/>
          </a:prstGeom>
          <a:noFill/>
          <a:ln>
            <a:noFill/>
          </a:ln>
        </p:spPr>
      </p:pic>
      <p:pic>
        <p:nvPicPr>
          <p:cNvPr id="175" name="Google Shape;175;p32"/>
          <p:cNvPicPr preferRelativeResize="0"/>
          <p:nvPr/>
        </p:nvPicPr>
        <p:blipFill>
          <a:blip r:embed="rId4">
            <a:alphaModFix/>
          </a:blip>
          <a:stretch>
            <a:fillRect/>
          </a:stretch>
        </p:blipFill>
        <p:spPr>
          <a:xfrm>
            <a:off x="2311364" y="3076875"/>
            <a:ext cx="1645212" cy="123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p:nvPr/>
        </p:nvSpPr>
        <p:spPr>
          <a:xfrm>
            <a:off x="311700" y="1017725"/>
            <a:ext cx="8473200" cy="292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Arithmetic Functions in Excel</a:t>
            </a:r>
            <a:endParaRPr b="1"/>
          </a:p>
        </p:txBody>
      </p:sp>
      <p:sp>
        <p:nvSpPr>
          <p:cNvPr id="182" name="Google Shape;182;p33"/>
          <p:cNvSpPr txBox="1"/>
          <p:nvPr>
            <p:ph idx="1" type="body"/>
          </p:nvPr>
        </p:nvSpPr>
        <p:spPr>
          <a:xfrm>
            <a:off x="311700" y="1152475"/>
            <a:ext cx="8520600" cy="2480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Excel offers a wide range of arithmetic functions to perform calculations and derive insights from data.</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These functions enable efficient data analysis, aggregation, and computation of various statistical measures.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Excel Arithmetic functions like - </a:t>
            </a:r>
            <a:r>
              <a:rPr b="1" lang="en-GB">
                <a:solidFill>
                  <a:schemeClr val="dk1"/>
                </a:solidFill>
              </a:rPr>
              <a:t>SUM , SUMIF , SUMIFS , SUMPRODUCT , COUNT , COUNTA , COUNTBLANK , COUNTIF , COUNTIFS , MOD, AVERAGE , AVERAGEIF , AVERAGEIFS , UNIQUE Function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